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3"/>
  </p:notesMasterIdLst>
  <p:sldIdLst>
    <p:sldId id="859" r:id="rId2"/>
    <p:sldId id="1017" r:id="rId3"/>
    <p:sldId id="1018" r:id="rId4"/>
    <p:sldId id="1040" r:id="rId5"/>
    <p:sldId id="1021" r:id="rId6"/>
    <p:sldId id="1022" r:id="rId7"/>
    <p:sldId id="1023" r:id="rId8"/>
    <p:sldId id="1024" r:id="rId9"/>
    <p:sldId id="1026" r:id="rId10"/>
    <p:sldId id="1027" r:id="rId11"/>
    <p:sldId id="1028" r:id="rId12"/>
    <p:sldId id="1029" r:id="rId13"/>
    <p:sldId id="1031" r:id="rId14"/>
    <p:sldId id="1032" r:id="rId15"/>
    <p:sldId id="1057" r:id="rId16"/>
    <p:sldId id="1058" r:id="rId17"/>
    <p:sldId id="1033" r:id="rId18"/>
    <p:sldId id="1034" r:id="rId19"/>
    <p:sldId id="1041" r:id="rId20"/>
    <p:sldId id="1042" r:id="rId21"/>
    <p:sldId id="1043" r:id="rId22"/>
    <p:sldId id="1044" r:id="rId23"/>
    <p:sldId id="1045" r:id="rId24"/>
    <p:sldId id="1046" r:id="rId25"/>
    <p:sldId id="1048" r:id="rId26"/>
    <p:sldId id="1049" r:id="rId27"/>
    <p:sldId id="1050" r:id="rId28"/>
    <p:sldId id="1051" r:id="rId29"/>
    <p:sldId id="1052" r:id="rId30"/>
    <p:sldId id="1053" r:id="rId31"/>
    <p:sldId id="1054" r:id="rId3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3" d="100"/>
          <a:sy n="113" d="100"/>
        </p:scale>
        <p:origin x="4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2486952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第六模块提优测评卷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六、选出与下列图片相符的单词。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1770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basketball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volleyball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1770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swim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1770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lion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tiger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elephant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1770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pass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catch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1770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slow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fan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b11.jpg" descr="id:214748974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7867" y="1753156"/>
            <a:ext cx="1442935" cy="1387812"/>
          </a:xfrm>
          <a:prstGeom prst="rect">
            <a:avLst/>
          </a:prstGeom>
        </p:spPr>
      </p:pic>
      <p:pic>
        <p:nvPicPr>
          <p:cNvPr id="4" name="GYB12.eps" descr="id:214748974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018318" y="1982391"/>
            <a:ext cx="1711960" cy="993140"/>
          </a:xfrm>
          <a:prstGeom prst="rect">
            <a:avLst/>
          </a:prstGeom>
        </p:spPr>
      </p:pic>
      <p:pic>
        <p:nvPicPr>
          <p:cNvPr id="5" name="gyb13.jpg" descr="id:214748975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264633" y="1856667"/>
            <a:ext cx="1692910" cy="1272540"/>
          </a:xfrm>
          <a:prstGeom prst="rect">
            <a:avLst/>
          </a:prstGeom>
        </p:spPr>
      </p:pic>
      <p:pic>
        <p:nvPicPr>
          <p:cNvPr id="6" name="gyb14.jpg" descr="id:214748976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533870" y="1550845"/>
            <a:ext cx="1229453" cy="1590124"/>
          </a:xfrm>
          <a:prstGeom prst="rect">
            <a:avLst/>
          </a:prstGeom>
        </p:spPr>
      </p:pic>
      <p:pic>
        <p:nvPicPr>
          <p:cNvPr id="7" name="ty90.jpg" descr="id:2147489768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432996" y="1709263"/>
            <a:ext cx="2436191" cy="153939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962386" y="341328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62386" y="408413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62386" y="470736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93811" y="537371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3224" y="5863890"/>
            <a:ext cx="42351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B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581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6341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七、根据中文提示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eight o’clock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Class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Sam, please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分发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crayons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 Smart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 pencils yesterday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多少个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pupils are there in your class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monkeys at the zoo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Lingling, you’re a fantastic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守门员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your first fan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53641" y="1721962"/>
            <a:ext cx="11624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begins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737725" y="2370034"/>
            <a:ext cx="13917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give out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481035" y="2872942"/>
            <a:ext cx="126509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bought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31049" y="3648902"/>
            <a:ext cx="18517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How many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552768" y="4291999"/>
            <a:ext cx="10631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thirty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303118" y="4773193"/>
            <a:ext cx="185820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goalkeeper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344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八、单项选择。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play football well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951095" algn="l"/>
                <a:tab pos="76511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course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sing very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951095" algn="l"/>
                <a:tab pos="76511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well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nice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rabbit can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951095" algn="l"/>
                <a:tab pos="76511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runs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run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86340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82638" y="313054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82638" y="452770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83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4409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were very good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 in the past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951095" algn="l"/>
                <a:tab pos="76511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my sister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lives here with her three children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951095" algn="l"/>
                <a:tab pos="76511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catch the ball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951095" algn="l"/>
                <a:tab pos="76511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can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 can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it can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14500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82638" y="244114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82638" y="373728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43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692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swam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grandpa last Sunday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951095" algn="l"/>
                <a:tab pos="76511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horse ran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951095" algn="l"/>
                <a:tab pos="76511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really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your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951095" algn="l"/>
                <a:tab pos="76511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3592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82638" y="2489487"/>
            <a:ext cx="42351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B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3823339"/>
            <a:ext cx="4443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A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04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905" y="1329149"/>
            <a:ext cx="11459670" cy="354001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9149"/>
            <a:ext cx="11485848" cy="332398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常见的形容词和副词的用法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在句中的用法及位置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作定语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一般放在所修饰的名词前面。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作表语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放在系动词的后面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1320665"/>
            <a:ext cx="2033119" cy="617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37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" y="836712"/>
            <a:ext cx="11459670" cy="517238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作宾语补足语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紧跟宾语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放在宾语的后面。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多个形容词修饰名词时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形容词的顺序为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描绘词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大小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形状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年龄或新旧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颜色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来源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材料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类别。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记忆口诀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美小圆旧黄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中国木书房。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副词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在句中的用法及位置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做状语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一般放在行为动词前。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作表语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某些表示位置的地点副词可放在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动词或系动词后。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10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3399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九、根据图片提示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从方框中选择合适的单词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He’s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good basketball player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 jump very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 good runner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runs very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a7.jpg" descr="id:21474897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4770" y="2492250"/>
            <a:ext cx="1033780" cy="1718945"/>
          </a:xfrm>
          <a:prstGeom prst="rect">
            <a:avLst/>
          </a:prstGeom>
        </p:spPr>
      </p:pic>
      <p:pic>
        <p:nvPicPr>
          <p:cNvPr id="4" name="a8.jpg" descr="id:214748978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27054" y="4374351"/>
            <a:ext cx="1194435" cy="171894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58902" y="3012913"/>
            <a:ext cx="864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high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614788" y="5022423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fast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414686" y="1658824"/>
            <a:ext cx="79208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well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badly       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slowly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high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fast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1414686" y="1782063"/>
            <a:ext cx="7920880" cy="57606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58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7681"/>
            <a:ext cx="11485848" cy="489364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isn’t a good footballer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plays football very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good at football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plays football very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2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isn’t good at swimming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swims very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9.jpg" descr="id:214748978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75033" y="1621255"/>
            <a:ext cx="1123283" cy="1485456"/>
          </a:xfrm>
          <a:prstGeom prst="rect">
            <a:avLst/>
          </a:prstGeom>
        </p:spPr>
      </p:pic>
      <p:pic>
        <p:nvPicPr>
          <p:cNvPr id="4" name="a10.jpg" descr="id:214748979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37163" y="3347337"/>
            <a:ext cx="1219835" cy="1718945"/>
          </a:xfrm>
          <a:prstGeom prst="rect">
            <a:avLst/>
          </a:prstGeom>
        </p:spPr>
      </p:pic>
      <p:pic>
        <p:nvPicPr>
          <p:cNvPr id="5" name="ty91.jpg" descr="id:214748980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977448" y="5277719"/>
            <a:ext cx="2653030" cy="107442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728422" y="2182876"/>
            <a:ext cx="10438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badly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903238" y="3983415"/>
            <a:ext cx="8018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well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770544" y="5512496"/>
            <a:ext cx="114165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slowly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14686" y="764704"/>
            <a:ext cx="79208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well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badly       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slowly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high</a:t>
            </a:r>
            <a:r>
              <a:rPr lang="zh-CN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fast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1414686" y="887943"/>
            <a:ext cx="7920880" cy="57606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546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2974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十、按要求完成下列各题。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play basketball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作肯定回答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can play the piano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改为否定句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2734727"/>
            <a:ext cx="234897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Yes, I/we can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1360" y="3986480"/>
            <a:ext cx="498566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They can’t play the piano well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229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r>
              <a:rPr lang="zh-CN" altLang="zh-CN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449263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q55a.jpg" descr="id:214748966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8769" y="3869579"/>
            <a:ext cx="2062164" cy="1342539"/>
          </a:xfrm>
          <a:prstGeom prst="rect">
            <a:avLst/>
          </a:prstGeom>
        </p:spPr>
      </p:pic>
      <p:pic>
        <p:nvPicPr>
          <p:cNvPr id="5" name="q55b.jpg" descr="id:214748966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97529" y="3953210"/>
            <a:ext cx="1132154" cy="1406490"/>
          </a:xfrm>
          <a:prstGeom prst="rect">
            <a:avLst/>
          </a:prstGeom>
        </p:spPr>
      </p:pic>
      <p:pic>
        <p:nvPicPr>
          <p:cNvPr id="6" name="q55c.jpg" descr="id:214748967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372949" y="3953208"/>
            <a:ext cx="1561322" cy="1406489"/>
          </a:xfrm>
          <a:prstGeom prst="rect">
            <a:avLst/>
          </a:prstGeom>
        </p:spPr>
      </p:pic>
      <p:pic>
        <p:nvPicPr>
          <p:cNvPr id="7" name="q55d.jpg" descr="id:214748968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697604" y="3869579"/>
            <a:ext cx="1286987" cy="1406489"/>
          </a:xfrm>
          <a:prstGeom prst="rect">
            <a:avLst/>
          </a:prstGeom>
        </p:spPr>
      </p:pic>
      <p:pic>
        <p:nvPicPr>
          <p:cNvPr id="8" name="q55e.jpg" descr="id:2147489690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891733" y="3953208"/>
            <a:ext cx="1140986" cy="140648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88179" y="1838254"/>
            <a:ext cx="1155852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781675" algn="l"/>
              </a:tabLs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bird can 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fly</a:t>
            </a:r>
            <a:r>
              <a:rPr lang="en-US" altLang="zh-CN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Peter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can ride a bike well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He is taking a photo of Mary</a:t>
            </a:r>
            <a:r>
              <a:rPr lang="en-US" altLang="zh-CN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88179" y="3103265"/>
            <a:ext cx="395332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David can jump high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291922" y="5373216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3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414686" y="537691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4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938922" y="5364590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1</a:t>
            </a:r>
            <a:r>
              <a:rPr lang="en-US" altLang="zh-CN">
                <a:ea typeface="楷体" panose="02010609060101010101" pitchFamily="49" charset="-122"/>
              </a:rPr>
              <a:t> 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057702" y="5371304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5</a:t>
            </a:r>
            <a:r>
              <a:rPr lang="en-US" altLang="zh-CN">
                <a:ea typeface="楷体" panose="02010609060101010101" pitchFamily="49" charset="-122"/>
              </a:rPr>
              <a:t> 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196528" y="535596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2</a:t>
            </a: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067440" y="2480673"/>
            <a:ext cx="292810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Tom can swim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34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5709"/>
            <a:ext cx="11485848" cy="416549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were very good at basketball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can’t, head, on, he, stand, his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连词成句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bus, I, this, on, the, school, found, bag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连词成句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6262" y="1703174"/>
            <a:ext cx="575446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Were they very good at basketball</a:t>
            </a:r>
            <a:r>
              <a:rPr lang="zh-CN" altLang="zh-CN"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6574" y="3053396"/>
            <a:ext cx="442941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He can’t stand on his head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6574" y="4562544"/>
            <a:ext cx="550984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I found this bag on the school bus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7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9381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十一、阅读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的日记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got up at half past six in the morning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had breakfast at seven o’clock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went to school by bike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began my study at half past eight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morning, I had three classes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did morning exercises at nine o’clock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had lunch at twelve o’clock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afternoon, I had two classes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four o’clock, I played sports with my friend, Jane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run very fast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Jane can jump really high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had a skipping rope competition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比赛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Jane won the competition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felt sad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Jane told me “Friendship first, competition second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need to practice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练习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skipping rope more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 told me that life lies in movement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05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39532"/>
            <a:ext cx="11485848" cy="1949508"/>
          </a:xfrm>
        </p:spPr>
        <p:txBody>
          <a:bodyPr/>
          <a:lstStyle/>
          <a:p>
            <a:pPr lvl="0"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home at half past five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evening, I had dinner at half past six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dishes were very delicious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dinner, I read some books and played the piano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I went to bed at half past nine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33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5440"/>
            <a:ext cx="11485848" cy="267765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的日记中出现了两句谚语，请你找出来。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谚语</a:t>
            </a:r>
            <a:r>
              <a:rPr lang="en-US" altLang="zh-CN"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谚语</a:t>
            </a:r>
            <a:r>
              <a:rPr lang="en-US" altLang="zh-CN"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zh-CN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</a:t>
            </a:r>
            <a:endParaRPr lang="zh-CN" altLang="zh-CN" sz="120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6694" y="1752564"/>
            <a:ext cx="2992624" cy="49679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702718" y="2820656"/>
            <a:ext cx="589296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Friendship first, competition second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02718" y="3544764"/>
            <a:ext cx="364555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Life lies in movement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043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11616"/>
            <a:ext cx="11485848" cy="73866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</a:t>
            </a:r>
            <a:r>
              <a:rPr lang="zh-CN" altLang="zh-CN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根据</a:t>
            </a:r>
            <a:r>
              <a:rPr lang="en-US" altLang="zh-CN" dirty="0">
                <a:ea typeface="宋体" panose="02010600030101010101" pitchFamily="2" charset="-122"/>
                <a:cs typeface="宋体" panose="02010600030101010101" pitchFamily="2" charset="-122"/>
              </a:rPr>
              <a:t>Mary</a:t>
            </a:r>
            <a:r>
              <a:rPr lang="zh-CN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的日记内容，补全思维导图。（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</a:t>
            </a:r>
            <a:r>
              <a:rPr lang="zh-CN" altLang="zh-CN" dirty="0">
                <a:latin typeface="宋体" panose="02010600030101010101" pitchFamily="2" charset="-122"/>
                <a:ea typeface="楷体" panose="02010609060101010101" pitchFamily="49" charset="-122"/>
                <a:cs typeface="宋体" panose="02010600030101010101" pitchFamily="2" charset="-122"/>
              </a:rPr>
              <a:t>分</a:t>
            </a:r>
            <a:r>
              <a:rPr lang="zh-CN" altLang="zh-CN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2190" y="882253"/>
            <a:ext cx="3240360" cy="434383"/>
          </a:xfrm>
          <a:prstGeom prst="rect">
            <a:avLst/>
          </a:prstGeom>
        </p:spPr>
      </p:pic>
      <p:pic>
        <p:nvPicPr>
          <p:cNvPr id="4" name="fr9.jpg" descr="id:214748983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2598" y="1412776"/>
            <a:ext cx="4752528" cy="5034994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6265510" y="1340768"/>
            <a:ext cx="5230296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4673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673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673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673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673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673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673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4673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762059" y="1431360"/>
            <a:ext cx="14125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at home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762059" y="1915610"/>
            <a:ext cx="115448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got up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762059" y="2719446"/>
            <a:ext cx="35268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did morning exercises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762059" y="3272790"/>
            <a:ext cx="251863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had two classes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762059" y="3977938"/>
            <a:ext cx="22300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played sports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762059" y="4613396"/>
            <a:ext cx="23198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in the evening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762059" y="5323194"/>
            <a:ext cx="27317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read some books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762059" y="5765536"/>
            <a:ext cx="272061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played the piano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368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2749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十二、阅读对话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sports meeting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运动会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forest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animals are talking about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Monkey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jump far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jump from this tree to that tree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Kangaroo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jump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jump far with my baby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Rabbit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run fast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run fast with my legs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fly high like me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sing and dance in the sky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Tiger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strong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run very fast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small, but the rat is the head of the Chinese zodiac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99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03196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根据对话内容，判断下列句子正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 Rabbit can run fast with her legs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Monkey and Mrs Kangaroo can jump very high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 Bird can fly very high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can sing and dance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Lion can run very fast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rat is the head of the Chinese zodiac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204186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01874" y="2690673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82638" y="341796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01874" y="404322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92256" y="461745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2320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8958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根据对话内容，回答问题。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Mr Tiger run very fast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animals are talking about the sports meeting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1236" y="2698433"/>
            <a:ext cx="20508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Yes, he can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98030" y="3892176"/>
            <a:ext cx="84510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Six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92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78852"/>
            <a:ext cx="11485848" cy="138499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智能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家居设备让我们的生活更加便利。下面是三款机器人的海报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阅读表格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686" y="1449357"/>
            <a:ext cx="2291164" cy="489715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7186561"/>
              </p:ext>
            </p:extLst>
          </p:nvPr>
        </p:nvGraphicFramePr>
        <p:xfrm>
          <a:off x="384331" y="2665588"/>
          <a:ext cx="11485847" cy="1920240"/>
        </p:xfrm>
        <a:graphic>
          <a:graphicData uri="http://schemas.openxmlformats.org/drawingml/2006/table">
            <a:tbl>
              <a:tblPr firstRow="1" firstCol="1" bandRow="1"/>
              <a:tblGrid>
                <a:gridCol w="1894451">
                  <a:extLst>
                    <a:ext uri="{9D8B030D-6E8A-4147-A177-3AD203B41FA5}">
                      <a16:colId xmlns:a16="http://schemas.microsoft.com/office/drawing/2014/main" val="1004260669"/>
                    </a:ext>
                  </a:extLst>
                </a:gridCol>
                <a:gridCol w="9591396">
                  <a:extLst>
                    <a:ext uri="{9D8B030D-6E8A-4147-A177-3AD203B41FA5}">
                      <a16:colId xmlns:a16="http://schemas.microsoft.com/office/drawing/2014/main" val="2505115750"/>
                    </a:ext>
                  </a:extLst>
                </a:gridCol>
              </a:tblGrid>
              <a:tr h="1552208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housework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people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also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talk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will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sweep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扫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floor tomorrow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145" marR="471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293833"/>
                  </a:ext>
                </a:extLst>
              </a:tr>
            </a:tbl>
          </a:graphicData>
        </a:graphic>
      </p:graphicFrame>
      <p:pic>
        <p:nvPicPr>
          <p:cNvPr id="3075" name="gyy2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82" y="3001566"/>
            <a:ext cx="171450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031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7969073"/>
              </p:ext>
            </p:extLst>
          </p:nvPr>
        </p:nvGraphicFramePr>
        <p:xfrm>
          <a:off x="360854" y="1108680"/>
          <a:ext cx="11485847" cy="4480560"/>
        </p:xfrm>
        <a:graphic>
          <a:graphicData uri="http://schemas.openxmlformats.org/drawingml/2006/table">
            <a:tbl>
              <a:tblPr firstRow="1" firstCol="1" bandRow="1"/>
              <a:tblGrid>
                <a:gridCol w="1989936">
                  <a:extLst>
                    <a:ext uri="{9D8B030D-6E8A-4147-A177-3AD203B41FA5}">
                      <a16:colId xmlns:a16="http://schemas.microsoft.com/office/drawing/2014/main" val="1004260669"/>
                    </a:ext>
                  </a:extLst>
                </a:gridCol>
                <a:gridCol w="9495911">
                  <a:extLst>
                    <a:ext uri="{9D8B030D-6E8A-4147-A177-3AD203B41FA5}">
                      <a16:colId xmlns:a16="http://schemas.microsoft.com/office/drawing/2014/main" val="2505115750"/>
                    </a:ext>
                  </a:extLst>
                </a:gridCol>
              </a:tblGrid>
              <a:tr h="181038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Hello, I’m Max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am a shopping guide robot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导购机器人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If you go to the supermarket, you will see me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will tell you everything in the supermarket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If you can’t find the way, I will help you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145" marR="471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908448"/>
                  </a:ext>
                </a:extLst>
              </a:tr>
              <a:tr h="135778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 name is Oliver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can make dishes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can serve the dishes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上菜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the customers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顾客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I’m very busy every day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7145" marR="471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5738511"/>
                  </a:ext>
                </a:extLst>
              </a:tr>
            </a:tbl>
          </a:graphicData>
        </a:graphic>
      </p:graphicFrame>
      <p:pic>
        <p:nvPicPr>
          <p:cNvPr id="4" name="gyy2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82" y="1736362"/>
            <a:ext cx="1714500" cy="149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yy2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44" y="3752586"/>
            <a:ext cx="140017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34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选出合适的答语。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4933950" algn="l"/>
                <a:tab pos="79787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skip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591050" algn="l"/>
                <a:tab pos="4933950" algn="l"/>
                <a:tab pos="79787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</a:p>
          <a:p>
            <a:pPr indent="1793875" hangingPunct="0">
              <a:spcAft>
                <a:spcPts val="0"/>
              </a:spcAft>
              <a:tabLst>
                <a:tab pos="4591050" algn="l"/>
                <a:tab pos="4933950" algn="l"/>
                <a:tab pos="79787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she can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4933950" algn="l"/>
                <a:tab pos="79787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4933950" algn="l"/>
                <a:tab pos="79787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please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591050" algn="l"/>
                <a:tab pos="4933950" algn="l"/>
                <a:tab pos="79787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</a:p>
          <a:p>
            <a:pPr indent="1793875" hangingPunct="0">
              <a:spcAft>
                <a:spcPts val="0"/>
              </a:spcAft>
              <a:tabLst>
                <a:tab pos="4591050" algn="l"/>
                <a:tab pos="4933950" algn="l"/>
                <a:tab pos="79787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can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矩形 1"/>
          <p:cNvSpPr/>
          <p:nvPr/>
        </p:nvSpPr>
        <p:spPr>
          <a:xfrm>
            <a:off x="360854" y="3284984"/>
            <a:ext cx="385176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Can Amy take photos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5877272"/>
            <a:ext cx="34322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Are you swimming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56760" y="152683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8972" y="407432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1157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阅读表格，为下列场所填写对应的机器人名字。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y242.jpg" descr="id:21474898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22598" y="2499861"/>
            <a:ext cx="2145578" cy="1232090"/>
          </a:xfrm>
          <a:prstGeom prst="rect">
            <a:avLst/>
          </a:prstGeom>
        </p:spPr>
      </p:pic>
      <p:pic>
        <p:nvPicPr>
          <p:cNvPr id="4" name="gyy243.jpg" descr="id:214748987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18942" y="2629601"/>
            <a:ext cx="2151966" cy="1093949"/>
          </a:xfrm>
          <a:prstGeom prst="rect">
            <a:avLst/>
          </a:prstGeom>
        </p:spPr>
      </p:pic>
      <p:pic>
        <p:nvPicPr>
          <p:cNvPr id="5" name="gyy244.jpg" descr="id:214748988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703645" y="2499861"/>
            <a:ext cx="2155160" cy="140616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82638" y="4084037"/>
            <a:ext cx="11592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Oliver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353938" y="4084037"/>
            <a:ext cx="8819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Max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571320" y="3946252"/>
            <a:ext cx="72327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Bot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159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2974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根据表格内容，回答下列各题。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Bot do the housework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Oliver help us find the way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5778" y="2842449"/>
            <a:ext cx="19113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Yes, it can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87208" y="4133868"/>
            <a:ext cx="21739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No, it won’t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733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reading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drawing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she does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can’t play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can say it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run fast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596408"/>
            <a:ext cx="503214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Does she ride a bike to school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5185360"/>
            <a:ext cx="510588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How well do you play football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36508" y="87013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2638" y="345046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1336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98248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 want don’t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thank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he is a farmer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5138" y="3770456"/>
            <a:ext cx="459773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Do you want some noodles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198680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065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29724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将图片序号填在表格内对应的横线上。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052736"/>
            <a:ext cx="11485848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jump far, Mengmeng</a:t>
            </a:r>
            <a:r>
              <a:rPr lang="zh-CN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eaLnBrk="1" hangingPunct="0">
              <a:spcAft>
                <a:spcPts val="0"/>
              </a:spcAft>
            </a:pP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I can skip very well</a:t>
            </a:r>
            <a:r>
              <a:rPr lang="en-US" altLang="zh-CN" sz="24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Tiantian run fast</a:t>
            </a:r>
            <a:r>
              <a:rPr lang="zh-CN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eaLnBrk="1" hangingPunct="0">
              <a:spcAft>
                <a:spcPts val="0"/>
              </a:spcAft>
            </a:pP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he can</a:t>
            </a:r>
            <a:r>
              <a:rPr lang="en-US" altLang="zh-CN" sz="24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you good at playing basketball,Tongtong</a:t>
            </a:r>
            <a:r>
              <a:rPr lang="zh-CN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eaLnBrk="1" hangingPunct="0">
              <a:spcAft>
                <a:spcPts val="0"/>
              </a:spcAft>
            </a:pP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I am</a:t>
            </a:r>
            <a:r>
              <a:rPr lang="en-US" altLang="zh-CN" sz="24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eaLnBrk="1">
              <a:spcAft>
                <a:spcPts val="0"/>
              </a:spcAft>
            </a:pP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Lanlan swim fast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266700" eaLnBrk="1">
              <a:spcAft>
                <a:spcPts val="0"/>
              </a:spcAft>
            </a:pP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she can</a:t>
            </a:r>
            <a:r>
              <a:rPr lang="en-US" altLang="zh-CN" sz="2400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a good swimmer</a:t>
            </a:r>
            <a:r>
              <a:rPr lang="en-US" altLang="zh-CN" sz="2400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eaLnBrk="1">
              <a:spcAft>
                <a:spcPts val="0"/>
              </a:spcAft>
            </a:pP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Diandian ride a bike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266700" eaLnBrk="1">
              <a:spcAft>
                <a:spcPts val="0"/>
              </a:spcAft>
            </a:pP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he can’t</a:t>
            </a:r>
            <a:r>
              <a:rPr lang="en-US" altLang="zh-CN" sz="2400" b="1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 jump really high</a:t>
            </a:r>
            <a:r>
              <a:rPr lang="en-US" altLang="zh-CN" sz="24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4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8838948"/>
              </p:ext>
            </p:extLst>
          </p:nvPr>
        </p:nvGraphicFramePr>
        <p:xfrm>
          <a:off x="622598" y="890136"/>
          <a:ext cx="10971213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5688632">
                  <a:extLst>
                    <a:ext uri="{9D8B030D-6E8A-4147-A177-3AD203B41FA5}">
                      <a16:colId xmlns:a16="http://schemas.microsoft.com/office/drawing/2014/main" val="1062607095"/>
                    </a:ext>
                  </a:extLst>
                </a:gridCol>
                <a:gridCol w="5282581">
                  <a:extLst>
                    <a:ext uri="{9D8B030D-6E8A-4147-A177-3AD203B41FA5}">
                      <a16:colId xmlns:a16="http://schemas.microsoft.com/office/drawing/2014/main" val="2693728583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He/She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0377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Mengmeng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92738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Tiantian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85823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Tongtong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33255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Lanlan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58477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Diandian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</a:t>
                      </a:r>
                      <a:r>
                        <a:rPr lang="zh-CN" sz="28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1450724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694606" y="5426640"/>
            <a:ext cx="113052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            B</a:t>
            </a:r>
            <a:r>
              <a:rPr lang="en-US" altLang="zh-CN" b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          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C</a:t>
            </a:r>
            <a:r>
              <a:rPr lang="en-US" altLang="zh-CN" b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 D</a:t>
            </a:r>
            <a:r>
              <a:rPr lang="en-US" altLang="zh-CN" b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          </a:t>
            </a:r>
            <a:r>
              <a:rPr lang="en-US" altLang="zh-CN" b="0" smtClean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5" name="gyy234.jpg" descr="id:214748970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98662" y="5138608"/>
            <a:ext cx="1691640" cy="854710"/>
          </a:xfrm>
          <a:prstGeom prst="rect">
            <a:avLst/>
          </a:prstGeom>
        </p:spPr>
      </p:pic>
      <p:pic>
        <p:nvPicPr>
          <p:cNvPr id="6" name="gyy235.jpg" descr="id:214748971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415928" y="4858196"/>
            <a:ext cx="951086" cy="1247895"/>
          </a:xfrm>
          <a:prstGeom prst="rect">
            <a:avLst/>
          </a:prstGeom>
        </p:spPr>
      </p:pic>
      <p:pic>
        <p:nvPicPr>
          <p:cNvPr id="7" name="gyy236.jpg" descr="id:214748971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687162" y="4850577"/>
            <a:ext cx="1229374" cy="1253452"/>
          </a:xfrm>
          <a:prstGeom prst="rect">
            <a:avLst/>
          </a:prstGeom>
        </p:spPr>
      </p:pic>
      <p:pic>
        <p:nvPicPr>
          <p:cNvPr id="8" name="gyy237.jpg" descr="id:214748972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266254" y="4898131"/>
            <a:ext cx="817730" cy="1247895"/>
          </a:xfrm>
          <a:prstGeom prst="rect">
            <a:avLst/>
          </a:prstGeom>
        </p:spPr>
      </p:pic>
      <p:pic>
        <p:nvPicPr>
          <p:cNvPr id="9" name="gyy238.jpg" descr="id:2147489733;FounderCES"/>
          <p:cNvPicPr/>
          <p:nvPr/>
        </p:nvPicPr>
        <p:blipFill>
          <a:blip r:embed="rId6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83601" y="4858196"/>
            <a:ext cx="626494" cy="124789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8927676" y="164777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887361" y="228399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897780" y="291754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8913278" y="355414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8914277" y="420910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09556"/>
            <a:ext cx="11485848" cy="6165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四、听录音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33082"/>
            <a:ext cx="11485848" cy="24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my name is Lanlan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</a:t>
            </a:r>
            <a:r>
              <a:rPr lang="en-US" altLang="zh-CN" sz="2600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past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I was short and fat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didn’t like sports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couldn’t run fast or </a:t>
            </a:r>
            <a:r>
              <a:rPr lang="en-US" altLang="zh-CN" sz="2600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fast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liked reading books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 could </a:t>
            </a:r>
            <a:r>
              <a:rPr lang="en-US" altLang="zh-CN" sz="2600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songs too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I’m tall and thin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dancing and playing football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ride a bike </a:t>
            </a:r>
            <a:r>
              <a:rPr lang="en-US" altLang="zh-CN" sz="2600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pass the ball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 can’t </a:t>
            </a:r>
            <a:r>
              <a:rPr lang="en-US" altLang="zh-CN" sz="2600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catch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ball well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604216"/>
            <a:ext cx="11485848" cy="24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1200" eaLnBrk="1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my name is Lanlan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1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short and fat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didn’t like sports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couldn’t run fast or 2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liked reading books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 could 3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songs too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Now, I’m tall and thin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dancing and playing football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ride a bike 4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pass the ball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 can’t 5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ball well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37268" y="3659161"/>
            <a:ext cx="77777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past</a:t>
            </a:r>
            <a:endParaRPr lang="zh-CN" altLang="en-US" sz="2600" dirty="0"/>
          </a:p>
        </p:txBody>
      </p:sp>
      <p:sp>
        <p:nvSpPr>
          <p:cNvPr id="6" name="矩形 5"/>
          <p:cNvSpPr/>
          <p:nvPr/>
        </p:nvSpPr>
        <p:spPr>
          <a:xfrm>
            <a:off x="4799062" y="4320309"/>
            <a:ext cx="92525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swim</a:t>
            </a:r>
            <a:endParaRPr lang="zh-CN" altLang="en-US" sz="2600" dirty="0"/>
          </a:p>
        </p:txBody>
      </p:sp>
      <p:sp>
        <p:nvSpPr>
          <p:cNvPr id="7" name="矩形 6"/>
          <p:cNvSpPr/>
          <p:nvPr/>
        </p:nvSpPr>
        <p:spPr>
          <a:xfrm>
            <a:off x="942214" y="4863839"/>
            <a:ext cx="76014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sing</a:t>
            </a:r>
            <a:endParaRPr lang="zh-CN" altLang="en-US" sz="2600" dirty="0"/>
          </a:p>
        </p:txBody>
      </p:sp>
      <p:sp>
        <p:nvSpPr>
          <p:cNvPr id="8" name="矩形 7"/>
          <p:cNvSpPr/>
          <p:nvPr/>
        </p:nvSpPr>
        <p:spPr>
          <a:xfrm>
            <a:off x="2854846" y="5494977"/>
            <a:ext cx="75854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well</a:t>
            </a:r>
            <a:endParaRPr lang="zh-CN" altLang="en-US" sz="2600" dirty="0"/>
          </a:p>
        </p:txBody>
      </p:sp>
      <p:sp>
        <p:nvSpPr>
          <p:cNvPr id="9" name="矩形 8"/>
          <p:cNvSpPr/>
          <p:nvPr/>
        </p:nvSpPr>
        <p:spPr>
          <a:xfrm>
            <a:off x="8615486" y="5494977"/>
            <a:ext cx="94288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catch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317525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笔试部分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五、选出每组单词画线部分发音不同的一项。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445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445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lack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clim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ut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445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445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oo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445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445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ll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ll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72975" y="21328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72975" y="278713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72975" y="343198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72975" y="410218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72975" y="473127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72975" y="5219483"/>
            <a:ext cx="4443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C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752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2707</Words>
  <Application>Microsoft Office PowerPoint</Application>
  <PresentationFormat>自定义</PresentationFormat>
  <Paragraphs>274</Paragraphs>
  <Slides>31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9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453</cp:revision>
  <dcterms:created xsi:type="dcterms:W3CDTF">2020-11-06T05:24:00Z</dcterms:created>
  <dcterms:modified xsi:type="dcterms:W3CDTF">2025-06-15T09:24:19Z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